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Bold" charset="1" panose="00000800000000000000"/>
      <p:regular r:id="rId10"/>
    </p:embeddedFont>
    <p:embeddedFont>
      <p:font typeface="HK Grotesk Bold Italics" charset="1" panose="00000800000000000000"/>
      <p:regular r:id="rId11"/>
    </p:embeddedFont>
    <p:embeddedFont>
      <p:font typeface="HK Grotesk Medium" charset="1" panose="00000600000000000000"/>
      <p:regular r:id="rId12"/>
    </p:embeddedFont>
    <p:embeddedFont>
      <p:font typeface="HK Grotesk Medium Bold" charset="1" panose="00000700000000000000"/>
      <p:regular r:id="rId13"/>
    </p:embeddedFont>
    <p:embeddedFont>
      <p:font typeface="HK Grotesk Medium Italics" charset="1" panose="00000600000000000000"/>
      <p:regular r:id="rId14"/>
    </p:embeddedFont>
    <p:embeddedFont>
      <p:font typeface="HK Grotesk Medium Bold Italics" charset="1" panose="00000700000000000000"/>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Extra Bold" charset="1" panose="020B0906030804020204"/>
      <p:regular r:id="rId20"/>
    </p:embeddedFont>
    <p:embeddedFont>
      <p:font typeface="Open Sans Extra Bold Italics" charset="1" panose="020B0906030804020204"/>
      <p:regular r:id="rId21"/>
    </p:embeddedFont>
    <p:embeddedFont>
      <p:font typeface="Barlow Light" charset="1" panose="00000400000000000000"/>
      <p:regular r:id="rId22"/>
    </p:embeddedFont>
    <p:embeddedFont>
      <p:font typeface="Barlow Light Bold" charset="1" panose="00000500000000000000"/>
      <p:regular r:id="rId23"/>
    </p:embeddedFont>
    <p:embeddedFont>
      <p:font typeface="Barlow Light Italics" charset="1" panose="00000400000000000000"/>
      <p:regular r:id="rId24"/>
    </p:embeddedFont>
    <p:embeddedFont>
      <p:font typeface="Barlow Light Bold Italics" charset="1" panose="00000500000000000000"/>
      <p:regular r:id="rId25"/>
    </p:embeddedFont>
    <p:embeddedFont>
      <p:font typeface="Barlow Bold" charset="1" panose="00000800000000000000"/>
      <p:regular r:id="rId26"/>
    </p:embeddedFont>
    <p:embeddedFont>
      <p:font typeface="Barlow Bold Bold" charset="1" panose="00000900000000000000"/>
      <p:regular r:id="rId27"/>
    </p:embeddedFont>
    <p:embeddedFont>
      <p:font typeface="Barlow Bold Italics" charset="1" panose="00000800000000000000"/>
      <p:regular r:id="rId28"/>
    </p:embeddedFont>
    <p:embeddedFont>
      <p:font typeface="Barlow Bold Bold Italics" charset="1" panose="00000900000000000000"/>
      <p:regular r:id="rId29"/>
    </p:embeddedFont>
    <p:embeddedFont>
      <p:font typeface="Barlow Medium" charset="1" panose="00000600000000000000"/>
      <p:regular r:id="rId30"/>
    </p:embeddedFont>
    <p:embeddedFont>
      <p:font typeface="Barlow Medium Bold" charset="1" panose="00000700000000000000"/>
      <p:regular r:id="rId31"/>
    </p:embeddedFont>
    <p:embeddedFont>
      <p:font typeface="Barlow Medium Italics" charset="1" panose="00000600000000000000"/>
      <p:regular r:id="rId32"/>
    </p:embeddedFont>
    <p:embeddedFont>
      <p:font typeface="Barlow Medium Bold Italics" charset="1" panose="000007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89DD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1000"/>
          </a:blip>
          <a:srcRect l="0" t="21390" r="0" b="21390"/>
          <a:stretch>
            <a:fillRect/>
          </a:stretch>
        </p:blipFill>
        <p:spPr>
          <a:xfrm flipH="false" flipV="false" rot="0">
            <a:off x="1802030" y="0"/>
            <a:ext cx="16485970" cy="7581900"/>
          </a:xfrm>
          <a:prstGeom prst="rect">
            <a:avLst/>
          </a:prstGeom>
        </p:spPr>
      </p:pic>
      <p:sp>
        <p:nvSpPr>
          <p:cNvPr name="AutoShape 3" id="3"/>
          <p:cNvSpPr/>
          <p:nvPr/>
        </p:nvSpPr>
        <p:spPr>
          <a:xfrm rot="0">
            <a:off x="17223649" y="1028700"/>
            <a:ext cx="35651" cy="1142120"/>
          </a:xfrm>
          <a:prstGeom prst="rect">
            <a:avLst/>
          </a:prstGeom>
          <a:solidFill>
            <a:srgbClr val="F7F7F7"/>
          </a:solidFill>
        </p:spPr>
      </p:sp>
      <p:pic>
        <p:nvPicPr>
          <p:cNvPr name="Picture 4" id="4"/>
          <p:cNvPicPr>
            <a:picLocks noChangeAspect="true"/>
          </p:cNvPicPr>
          <p:nvPr/>
        </p:nvPicPr>
        <p:blipFill>
          <a:blip r:embed="rId3"/>
          <a:srcRect l="0" t="0" r="6671" b="0"/>
          <a:stretch>
            <a:fillRect/>
          </a:stretch>
        </p:blipFill>
        <p:spPr>
          <a:xfrm flipH="false" flipV="false" rot="0">
            <a:off x="11044459" y="1599760"/>
            <a:ext cx="4390614" cy="4704458"/>
          </a:xfrm>
          <a:prstGeom prst="rect">
            <a:avLst/>
          </a:prstGeom>
        </p:spPr>
      </p:pic>
      <p:grpSp>
        <p:nvGrpSpPr>
          <p:cNvPr name="Group 5" id="5"/>
          <p:cNvGrpSpPr/>
          <p:nvPr/>
        </p:nvGrpSpPr>
        <p:grpSpPr>
          <a:xfrm rot="0">
            <a:off x="2558029" y="2170820"/>
            <a:ext cx="12154190" cy="3890951"/>
            <a:chOff x="0" y="0"/>
            <a:chExt cx="16205587" cy="5187934"/>
          </a:xfrm>
        </p:grpSpPr>
        <p:sp>
          <p:nvSpPr>
            <p:cNvPr name="TextBox 6" id="6"/>
            <p:cNvSpPr txBox="true"/>
            <p:nvPr/>
          </p:nvSpPr>
          <p:spPr>
            <a:xfrm rot="0">
              <a:off x="0" y="219075"/>
              <a:ext cx="16205587" cy="3784388"/>
            </a:xfrm>
            <a:prstGeom prst="rect">
              <a:avLst/>
            </a:prstGeom>
          </p:spPr>
          <p:txBody>
            <a:bodyPr anchor="t" rtlCol="false" tIns="0" lIns="0" bIns="0" rIns="0">
              <a:spAutoFit/>
            </a:bodyPr>
            <a:lstStyle/>
            <a:p>
              <a:pPr>
                <a:lnSpc>
                  <a:spcPts val="10712"/>
                </a:lnSpc>
              </a:pPr>
              <a:r>
                <a:rPr lang="en-US" sz="10931">
                  <a:solidFill>
                    <a:srgbClr val="F7F7F7"/>
                  </a:solidFill>
                  <a:latin typeface="Barlow Bold"/>
                </a:rPr>
                <a:t>Integrated</a:t>
              </a:r>
            </a:p>
            <a:p>
              <a:pPr>
                <a:lnSpc>
                  <a:spcPts val="10712"/>
                </a:lnSpc>
              </a:pPr>
              <a:r>
                <a:rPr lang="en-US" sz="10931">
                  <a:solidFill>
                    <a:srgbClr val="F7F7F7"/>
                  </a:solidFill>
                  <a:latin typeface="Barlow Bold"/>
                </a:rPr>
                <a:t>Chat-Bot</a:t>
              </a:r>
            </a:p>
          </p:txBody>
        </p:sp>
        <p:sp>
          <p:nvSpPr>
            <p:cNvPr name="TextBox 7" id="7"/>
            <p:cNvSpPr txBox="true"/>
            <p:nvPr/>
          </p:nvSpPr>
          <p:spPr>
            <a:xfrm rot="0">
              <a:off x="0" y="4743660"/>
              <a:ext cx="9532193" cy="444274"/>
            </a:xfrm>
            <a:prstGeom prst="rect">
              <a:avLst/>
            </a:prstGeom>
          </p:spPr>
          <p:txBody>
            <a:bodyPr anchor="t" rtlCol="false" tIns="0" lIns="0" bIns="0" rIns="0">
              <a:spAutoFit/>
            </a:bodyPr>
            <a:lstStyle/>
            <a:p>
              <a:pPr>
                <a:lnSpc>
                  <a:spcPts val="2824"/>
                </a:lnSpc>
                <a:spcBef>
                  <a:spcPct val="0"/>
                </a:spcBef>
              </a:pPr>
            </a:p>
          </p:txBody>
        </p:sp>
      </p:grpSp>
      <p:sp>
        <p:nvSpPr>
          <p:cNvPr name="TextBox 8" id="8"/>
          <p:cNvSpPr txBox="true"/>
          <p:nvPr/>
        </p:nvSpPr>
        <p:spPr>
          <a:xfrm rot="0">
            <a:off x="1028700" y="8847465"/>
            <a:ext cx="1529329" cy="410835"/>
          </a:xfrm>
          <a:prstGeom prst="rect">
            <a:avLst/>
          </a:prstGeom>
        </p:spPr>
        <p:txBody>
          <a:bodyPr anchor="t" rtlCol="false" tIns="0" lIns="0" bIns="0" rIns="0">
            <a:spAutoFit/>
          </a:bodyPr>
          <a:lstStyle/>
          <a:p>
            <a:pPr>
              <a:lnSpc>
                <a:spcPts val="3359"/>
              </a:lnSpc>
              <a:spcBef>
                <a:spcPct val="0"/>
              </a:spcBef>
            </a:pPr>
            <a:r>
              <a:rPr lang="en-US" spc="9" sz="2400">
                <a:solidFill>
                  <a:srgbClr val="F7F7F7"/>
                </a:solidFill>
                <a:latin typeface="Barlow Light Bold"/>
              </a:rPr>
              <a:t>01</a:t>
            </a:r>
          </a:p>
        </p:txBody>
      </p:sp>
      <p:sp>
        <p:nvSpPr>
          <p:cNvPr name="TextBox 9" id="9"/>
          <p:cNvSpPr txBox="true"/>
          <p:nvPr/>
        </p:nvSpPr>
        <p:spPr>
          <a:xfrm rot="0">
            <a:off x="1802030" y="7743086"/>
            <a:ext cx="16134370" cy="1633973"/>
          </a:xfrm>
          <a:prstGeom prst="rect">
            <a:avLst/>
          </a:prstGeom>
        </p:spPr>
        <p:txBody>
          <a:bodyPr anchor="t" rtlCol="false" tIns="0" lIns="0" bIns="0" rIns="0">
            <a:spAutoFit/>
          </a:bodyPr>
          <a:lstStyle/>
          <a:p>
            <a:pPr algn="just">
              <a:lnSpc>
                <a:spcPts val="6538"/>
              </a:lnSpc>
            </a:pPr>
            <a:r>
              <a:rPr lang="en-US" spc="18" sz="4670">
                <a:solidFill>
                  <a:srgbClr val="F7F7F7"/>
                </a:solidFill>
                <a:latin typeface="Barlow Light Bold"/>
              </a:rPr>
              <a:t>Aamna Akhtar                Arshiya Dilshad            Athar Zahid Usmani</a:t>
            </a:r>
          </a:p>
          <a:p>
            <a:pPr algn="just">
              <a:lnSpc>
                <a:spcPts val="6538"/>
              </a:lnSpc>
              <a:spcBef>
                <a:spcPct val="0"/>
              </a:spcBef>
            </a:pPr>
            <a:r>
              <a:rPr lang="en-US" spc="18" sz="4670">
                <a:solidFill>
                  <a:srgbClr val="F7F7F7"/>
                </a:solidFill>
                <a:latin typeface="Barlow Light Bold"/>
              </a:rPr>
              <a:t>1801012003                        1801012026                                 1801012032</a:t>
            </a:r>
          </a:p>
        </p:txBody>
      </p:sp>
      <p:sp>
        <p:nvSpPr>
          <p:cNvPr name="TextBox 10" id="10"/>
          <p:cNvSpPr txBox="true"/>
          <p:nvPr/>
        </p:nvSpPr>
        <p:spPr>
          <a:xfrm rot="0">
            <a:off x="12343672" y="5956995"/>
            <a:ext cx="1792188" cy="1009651"/>
          </a:xfrm>
          <a:prstGeom prst="rect">
            <a:avLst/>
          </a:prstGeom>
        </p:spPr>
        <p:txBody>
          <a:bodyPr anchor="t" rtlCol="false" tIns="0" lIns="0" bIns="0" rIns="0">
            <a:spAutoFit/>
          </a:bodyPr>
          <a:lstStyle/>
          <a:p>
            <a:pPr algn="ctr">
              <a:lnSpc>
                <a:spcPts val="8399"/>
              </a:lnSpc>
            </a:pPr>
            <a:r>
              <a:rPr lang="en-US" sz="5999">
                <a:solidFill>
                  <a:srgbClr val="F7F7F7"/>
                </a:solidFill>
                <a:latin typeface="Open Sans Bold"/>
              </a:rPr>
              <a:t>i-Bot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AE2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832" t="0" r="3832" b="0"/>
          <a:stretch>
            <a:fillRect/>
          </a:stretch>
        </p:blipFill>
        <p:spPr>
          <a:xfrm flipH="false" flipV="false" rot="0">
            <a:off x="1028700" y="2008457"/>
            <a:ext cx="16230600" cy="3639215"/>
          </a:xfrm>
          <a:prstGeom prst="rect">
            <a:avLst/>
          </a:prstGeom>
        </p:spPr>
      </p:pic>
      <p:sp>
        <p:nvSpPr>
          <p:cNvPr name="TextBox 3" id="3"/>
          <p:cNvSpPr txBox="true"/>
          <p:nvPr/>
        </p:nvSpPr>
        <p:spPr>
          <a:xfrm rot="0">
            <a:off x="1028700" y="6228987"/>
            <a:ext cx="16230600" cy="3073400"/>
          </a:xfrm>
          <a:prstGeom prst="rect">
            <a:avLst/>
          </a:prstGeom>
        </p:spPr>
        <p:txBody>
          <a:bodyPr anchor="t" rtlCol="false" tIns="0" lIns="0" bIns="0" rIns="0">
            <a:spAutoFit/>
          </a:bodyPr>
          <a:lstStyle/>
          <a:p>
            <a:pPr algn="ctr">
              <a:lnSpc>
                <a:spcPts val="4899"/>
              </a:lnSpc>
            </a:pPr>
            <a:r>
              <a:rPr lang="en-US" sz="3499">
                <a:solidFill>
                  <a:srgbClr val="5B4F47"/>
                </a:solidFill>
                <a:latin typeface="HK Grotesk Medium Bold"/>
              </a:rPr>
              <a:t>The bag-of-words (BOW) model is a representation that turns arbitrary text into fixed-length vectors by counting how many times each word appears. This process is often referred to as vectorization.</a:t>
            </a:r>
          </a:p>
          <a:p>
            <a:pPr algn="ctr">
              <a:lnSpc>
                <a:spcPts val="4899"/>
              </a:lnSpc>
              <a:spcBef>
                <a:spcPct val="0"/>
              </a:spcBef>
            </a:pPr>
            <a:r>
              <a:rPr lang="en-US" sz="3499">
                <a:solidFill>
                  <a:srgbClr val="5B4F47"/>
                </a:solidFill>
                <a:latin typeface="HK Grotesk Medium Bold"/>
              </a:rPr>
              <a:t> Its strengths lie in its simplicity: it’s inexpensive to compute, and sometimes simpler is better when positioning or contextual info aren’t relevant.</a:t>
            </a:r>
          </a:p>
        </p:txBody>
      </p:sp>
      <p:sp>
        <p:nvSpPr>
          <p:cNvPr name="TextBox 4" id="4"/>
          <p:cNvSpPr txBox="true"/>
          <p:nvPr/>
        </p:nvSpPr>
        <p:spPr>
          <a:xfrm rot="0">
            <a:off x="3038436" y="161925"/>
            <a:ext cx="12211128" cy="1052196"/>
          </a:xfrm>
          <a:prstGeom prst="rect">
            <a:avLst/>
          </a:prstGeom>
        </p:spPr>
        <p:txBody>
          <a:bodyPr anchor="t" rtlCol="false" tIns="0" lIns="0" bIns="0" rIns="0">
            <a:spAutoFit/>
          </a:bodyPr>
          <a:lstStyle/>
          <a:p>
            <a:pPr algn="ctr">
              <a:lnSpc>
                <a:spcPts val="7840"/>
              </a:lnSpc>
            </a:pPr>
            <a:r>
              <a:rPr lang="en-US" u="sng" sz="8000">
                <a:solidFill>
                  <a:srgbClr val="5B4F47"/>
                </a:solidFill>
                <a:latin typeface="HK Grotesk Bold"/>
              </a:rPr>
              <a:t>Bag Of Words 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CF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16" t="0" r="0" b="0"/>
          <a:stretch>
            <a:fillRect/>
          </a:stretch>
        </p:blipFill>
        <p:spPr>
          <a:xfrm flipH="false" flipV="false" rot="0">
            <a:off x="-348716" y="0"/>
            <a:ext cx="18420978" cy="8599877"/>
          </a:xfrm>
          <a:prstGeom prst="rect">
            <a:avLst/>
          </a:prstGeom>
        </p:spPr>
      </p:pic>
      <p:sp>
        <p:nvSpPr>
          <p:cNvPr name="TextBox 3" id="3"/>
          <p:cNvSpPr txBox="true"/>
          <p:nvPr/>
        </p:nvSpPr>
        <p:spPr>
          <a:xfrm rot="0">
            <a:off x="1028700" y="8533202"/>
            <a:ext cx="16230600" cy="1562386"/>
          </a:xfrm>
          <a:prstGeom prst="rect">
            <a:avLst/>
          </a:prstGeom>
        </p:spPr>
        <p:txBody>
          <a:bodyPr anchor="t" rtlCol="false" tIns="0" lIns="0" bIns="0" rIns="0">
            <a:spAutoFit/>
          </a:bodyPr>
          <a:lstStyle/>
          <a:p>
            <a:pPr algn="ctr">
              <a:lnSpc>
                <a:spcPts val="4184"/>
              </a:lnSpc>
              <a:spcBef>
                <a:spcPct val="0"/>
              </a:spcBef>
            </a:pPr>
            <a:r>
              <a:rPr lang="en-US" sz="2988">
                <a:solidFill>
                  <a:srgbClr val="000000"/>
                </a:solidFill>
                <a:latin typeface="HK Grotesk Medium"/>
              </a:rPr>
              <a:t>Seq2seq is a family of machine learning approaches used for natural language processing. Applications include language translation, image captioning, conversational models and text summarization.</a:t>
            </a:r>
          </a:p>
        </p:txBody>
      </p:sp>
      <p:sp>
        <p:nvSpPr>
          <p:cNvPr name="TextBox 4" id="4"/>
          <p:cNvSpPr txBox="true"/>
          <p:nvPr/>
        </p:nvSpPr>
        <p:spPr>
          <a:xfrm rot="0">
            <a:off x="3038436" y="161925"/>
            <a:ext cx="12211128" cy="1052196"/>
          </a:xfrm>
          <a:prstGeom prst="rect">
            <a:avLst/>
          </a:prstGeom>
        </p:spPr>
        <p:txBody>
          <a:bodyPr anchor="t" rtlCol="false" tIns="0" lIns="0" bIns="0" rIns="0">
            <a:spAutoFit/>
          </a:bodyPr>
          <a:lstStyle/>
          <a:p>
            <a:pPr algn="ctr">
              <a:lnSpc>
                <a:spcPts val="7840"/>
              </a:lnSpc>
            </a:pPr>
            <a:r>
              <a:rPr lang="en-US" u="sng" sz="8000">
                <a:solidFill>
                  <a:srgbClr val="5B4F47"/>
                </a:solidFill>
                <a:latin typeface="HK Grotesk Bold"/>
              </a:rPr>
              <a:t>Seq2Seq</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CF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915051"/>
            <a:ext cx="18288000" cy="8200757"/>
          </a:xfrm>
          <a:prstGeom prst="rect">
            <a:avLst/>
          </a:prstGeom>
        </p:spPr>
      </p:pic>
      <p:sp>
        <p:nvSpPr>
          <p:cNvPr name="TextBox 3" id="3"/>
          <p:cNvSpPr txBox="true"/>
          <p:nvPr/>
        </p:nvSpPr>
        <p:spPr>
          <a:xfrm rot="0">
            <a:off x="3038436" y="161925"/>
            <a:ext cx="12211128" cy="1052196"/>
          </a:xfrm>
          <a:prstGeom prst="rect">
            <a:avLst/>
          </a:prstGeom>
        </p:spPr>
        <p:txBody>
          <a:bodyPr anchor="t" rtlCol="false" tIns="0" lIns="0" bIns="0" rIns="0">
            <a:spAutoFit/>
          </a:bodyPr>
          <a:lstStyle/>
          <a:p>
            <a:pPr algn="ctr">
              <a:lnSpc>
                <a:spcPts val="7840"/>
              </a:lnSpc>
            </a:pPr>
            <a:r>
              <a:rPr lang="en-US" u="sng" sz="8000">
                <a:solidFill>
                  <a:srgbClr val="5B4F47"/>
                </a:solidFill>
                <a:latin typeface="HK Grotesk Bold"/>
              </a:rPr>
              <a:t>RNN Sequence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9524" y="1822440"/>
            <a:ext cx="8914476" cy="501439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144000" y="4824936"/>
            <a:ext cx="9201483" cy="5175834"/>
          </a:xfrm>
          <a:prstGeom prst="rect">
            <a:avLst/>
          </a:prstGeom>
        </p:spPr>
      </p:pic>
      <p:sp>
        <p:nvSpPr>
          <p:cNvPr name="TextBox 4" id="4"/>
          <p:cNvSpPr txBox="true"/>
          <p:nvPr/>
        </p:nvSpPr>
        <p:spPr>
          <a:xfrm rot="0">
            <a:off x="5311130" y="374655"/>
            <a:ext cx="7665740" cy="1111240"/>
          </a:xfrm>
          <a:prstGeom prst="rect">
            <a:avLst/>
          </a:prstGeom>
        </p:spPr>
        <p:txBody>
          <a:bodyPr anchor="t" rtlCol="false" tIns="0" lIns="0" bIns="0" rIns="0">
            <a:spAutoFit/>
          </a:bodyPr>
          <a:lstStyle/>
          <a:p>
            <a:pPr algn="ctr">
              <a:lnSpc>
                <a:spcPts val="9100"/>
              </a:lnSpc>
            </a:pPr>
            <a:r>
              <a:rPr lang="en-US" u="sng" sz="6500">
                <a:solidFill>
                  <a:srgbClr val="FCFCFB"/>
                </a:solidFill>
                <a:latin typeface="Open Sans Extra Bold"/>
              </a:rPr>
              <a:t>Project Snapshots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02" t="0" r="2602" b="0"/>
          <a:stretch>
            <a:fillRect/>
          </a:stretch>
        </p:blipFill>
        <p:spPr>
          <a:xfrm flipH="false" flipV="false" rot="0">
            <a:off x="7756851" y="3910791"/>
            <a:ext cx="9868360" cy="5855753"/>
          </a:xfrm>
          <a:prstGeom prst="rect">
            <a:avLst/>
          </a:prstGeom>
        </p:spPr>
      </p:pic>
      <p:pic>
        <p:nvPicPr>
          <p:cNvPr name="Picture 3" id="3"/>
          <p:cNvPicPr>
            <a:picLocks noChangeAspect="true"/>
          </p:cNvPicPr>
          <p:nvPr/>
        </p:nvPicPr>
        <p:blipFill>
          <a:blip r:embed="rId3"/>
          <a:srcRect l="3230" t="0" r="3230" b="0"/>
          <a:stretch>
            <a:fillRect/>
          </a:stretch>
        </p:blipFill>
        <p:spPr>
          <a:xfrm flipH="false" flipV="false" rot="0">
            <a:off x="319889" y="406156"/>
            <a:ext cx="8824111" cy="5306462"/>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31067" y="1115303"/>
            <a:ext cx="8171173" cy="814299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732630" y="1138545"/>
            <a:ext cx="7963503" cy="8009911"/>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750026" y="4586250"/>
            <a:ext cx="14791989" cy="41152"/>
          </a:xfrm>
          <a:prstGeom prst="rect">
            <a:avLst/>
          </a:prstGeom>
          <a:solidFill>
            <a:srgbClr val="171717"/>
          </a:solidFill>
        </p:spPr>
      </p:sp>
      <p:grpSp>
        <p:nvGrpSpPr>
          <p:cNvPr name="Group 3" id="3"/>
          <p:cNvGrpSpPr>
            <a:grpSpLocks noChangeAspect="true"/>
          </p:cNvGrpSpPr>
          <p:nvPr/>
        </p:nvGrpSpPr>
        <p:grpSpPr>
          <a:xfrm rot="0">
            <a:off x="4694133" y="4431127"/>
            <a:ext cx="351397" cy="351397"/>
            <a:chOff x="6705600" y="1371600"/>
            <a:chExt cx="10972800" cy="10972800"/>
          </a:xfrm>
        </p:grpSpPr>
        <p:sp>
          <p:nvSpPr>
            <p:cNvPr name="Freeform 4" id="4"/>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sp>
      </p:grpSp>
      <p:grpSp>
        <p:nvGrpSpPr>
          <p:cNvPr name="Group 5" id="5"/>
          <p:cNvGrpSpPr>
            <a:grpSpLocks noChangeAspect="true"/>
          </p:cNvGrpSpPr>
          <p:nvPr/>
        </p:nvGrpSpPr>
        <p:grpSpPr>
          <a:xfrm rot="0">
            <a:off x="10042337" y="4431127"/>
            <a:ext cx="351397" cy="351397"/>
            <a:chOff x="6705600" y="1371600"/>
            <a:chExt cx="10972800" cy="10972800"/>
          </a:xfrm>
        </p:grpSpPr>
        <p:sp>
          <p:nvSpPr>
            <p:cNvPr name="Freeform 6" id="6"/>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sp>
      </p:grpSp>
      <p:grpSp>
        <p:nvGrpSpPr>
          <p:cNvPr name="Group 7" id="7"/>
          <p:cNvGrpSpPr>
            <a:grpSpLocks noChangeAspect="true"/>
          </p:cNvGrpSpPr>
          <p:nvPr/>
        </p:nvGrpSpPr>
        <p:grpSpPr>
          <a:xfrm rot="0">
            <a:off x="15466695" y="4431127"/>
            <a:ext cx="351397" cy="351397"/>
            <a:chOff x="6705600" y="1371600"/>
            <a:chExt cx="10972800" cy="10972800"/>
          </a:xfrm>
        </p:grpSpPr>
        <p:sp>
          <p:nvSpPr>
            <p:cNvPr name="Freeform 8" id="8"/>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171717"/>
            </a:solidFill>
          </p:spPr>
        </p:sp>
      </p:grpSp>
      <p:pic>
        <p:nvPicPr>
          <p:cNvPr name="Picture 9" id="9"/>
          <p:cNvPicPr>
            <a:picLocks noChangeAspect="true"/>
          </p:cNvPicPr>
          <p:nvPr/>
        </p:nvPicPr>
        <p:blipFill>
          <a:blip r:embed="rId2"/>
          <a:srcRect l="10000" t="0" r="75329" b="0"/>
          <a:stretch>
            <a:fillRect/>
          </a:stretch>
        </p:blipFill>
        <p:spPr>
          <a:xfrm flipH="false" flipV="false" rot="0">
            <a:off x="-234463" y="0"/>
            <a:ext cx="2265183" cy="10287000"/>
          </a:xfrm>
          <a:prstGeom prst="rect">
            <a:avLst/>
          </a:prstGeom>
        </p:spPr>
      </p:pic>
      <p:sp>
        <p:nvSpPr>
          <p:cNvPr name="TextBox 10" id="10"/>
          <p:cNvSpPr txBox="true"/>
          <p:nvPr/>
        </p:nvSpPr>
        <p:spPr>
          <a:xfrm rot="0">
            <a:off x="4112472" y="2659686"/>
            <a:ext cx="12211128" cy="1041666"/>
          </a:xfrm>
          <a:prstGeom prst="rect">
            <a:avLst/>
          </a:prstGeom>
        </p:spPr>
        <p:txBody>
          <a:bodyPr anchor="t" rtlCol="false" tIns="0" lIns="0" bIns="0" rIns="0">
            <a:spAutoFit/>
          </a:bodyPr>
          <a:lstStyle/>
          <a:p>
            <a:pPr algn="ctr">
              <a:lnSpc>
                <a:spcPts val="7840"/>
              </a:lnSpc>
            </a:pPr>
            <a:r>
              <a:rPr lang="en-US" sz="8000">
                <a:solidFill>
                  <a:srgbClr val="171717"/>
                </a:solidFill>
                <a:latin typeface="HK Grotesk Bold"/>
              </a:rPr>
              <a:t>Proposed timeline</a:t>
            </a:r>
          </a:p>
        </p:txBody>
      </p:sp>
      <p:grpSp>
        <p:nvGrpSpPr>
          <p:cNvPr name="Group 11" id="11"/>
          <p:cNvGrpSpPr/>
          <p:nvPr/>
        </p:nvGrpSpPr>
        <p:grpSpPr>
          <a:xfrm rot="0">
            <a:off x="3104757" y="5812504"/>
            <a:ext cx="3799243" cy="2733065"/>
            <a:chOff x="0" y="0"/>
            <a:chExt cx="5065658" cy="3644087"/>
          </a:xfrm>
        </p:grpSpPr>
        <p:sp>
          <p:nvSpPr>
            <p:cNvPr name="TextBox 12" id="12"/>
            <p:cNvSpPr txBox="true"/>
            <p:nvPr/>
          </p:nvSpPr>
          <p:spPr>
            <a:xfrm rot="0">
              <a:off x="0" y="-9525"/>
              <a:ext cx="5065658" cy="637776"/>
            </a:xfrm>
            <a:prstGeom prst="rect">
              <a:avLst/>
            </a:prstGeom>
          </p:spPr>
          <p:txBody>
            <a:bodyPr anchor="t" rtlCol="false" tIns="0" lIns="0" bIns="0" rIns="0">
              <a:spAutoFit/>
            </a:bodyPr>
            <a:lstStyle/>
            <a:p>
              <a:pPr algn="ctr">
                <a:lnSpc>
                  <a:spcPts val="3840"/>
                </a:lnSpc>
              </a:pPr>
              <a:r>
                <a:rPr lang="en-US" sz="3200">
                  <a:solidFill>
                    <a:srgbClr val="171717"/>
                  </a:solidFill>
                  <a:latin typeface="HK Grotesk Bold"/>
                </a:rPr>
                <a:t>PHASE 1</a:t>
              </a:r>
            </a:p>
          </p:txBody>
        </p:sp>
        <p:sp>
          <p:nvSpPr>
            <p:cNvPr name="TextBox 13" id="13"/>
            <p:cNvSpPr txBox="true"/>
            <p:nvPr/>
          </p:nvSpPr>
          <p:spPr>
            <a:xfrm rot="0">
              <a:off x="0" y="864449"/>
              <a:ext cx="5065658" cy="2779637"/>
            </a:xfrm>
            <a:prstGeom prst="rect">
              <a:avLst/>
            </a:prstGeom>
          </p:spPr>
          <p:txBody>
            <a:bodyPr anchor="t" rtlCol="false" tIns="0" lIns="0" bIns="0" rIns="0">
              <a:spAutoFit/>
            </a:bodyPr>
            <a:lstStyle/>
            <a:p>
              <a:pPr algn="ctr">
                <a:lnSpc>
                  <a:spcPts val="4200"/>
                </a:lnSpc>
                <a:spcBef>
                  <a:spcPct val="0"/>
                </a:spcBef>
              </a:pPr>
              <a:r>
                <a:rPr lang="en-US" sz="3000">
                  <a:solidFill>
                    <a:srgbClr val="171717"/>
                  </a:solidFill>
                  <a:latin typeface="HK Grotesk Medium"/>
                </a:rPr>
                <a:t>Building fundamental model with proposed libraries and framework</a:t>
              </a:r>
            </a:p>
          </p:txBody>
        </p:sp>
      </p:grpSp>
      <p:grpSp>
        <p:nvGrpSpPr>
          <p:cNvPr name="Group 14" id="14"/>
          <p:cNvGrpSpPr/>
          <p:nvPr/>
        </p:nvGrpSpPr>
        <p:grpSpPr>
          <a:xfrm rot="0">
            <a:off x="8318414" y="5812504"/>
            <a:ext cx="3799243" cy="3260795"/>
            <a:chOff x="0" y="0"/>
            <a:chExt cx="5065658" cy="4347727"/>
          </a:xfrm>
        </p:grpSpPr>
        <p:sp>
          <p:nvSpPr>
            <p:cNvPr name="TextBox 15" id="15"/>
            <p:cNvSpPr txBox="true"/>
            <p:nvPr/>
          </p:nvSpPr>
          <p:spPr>
            <a:xfrm rot="0">
              <a:off x="0" y="-9525"/>
              <a:ext cx="5065658" cy="637776"/>
            </a:xfrm>
            <a:prstGeom prst="rect">
              <a:avLst/>
            </a:prstGeom>
          </p:spPr>
          <p:txBody>
            <a:bodyPr anchor="t" rtlCol="false" tIns="0" lIns="0" bIns="0" rIns="0">
              <a:spAutoFit/>
            </a:bodyPr>
            <a:lstStyle/>
            <a:p>
              <a:pPr algn="ctr">
                <a:lnSpc>
                  <a:spcPts val="3840"/>
                </a:lnSpc>
              </a:pPr>
              <a:r>
                <a:rPr lang="en-US" sz="3200">
                  <a:solidFill>
                    <a:srgbClr val="171717"/>
                  </a:solidFill>
                  <a:latin typeface="HK Grotesk Bold"/>
                </a:rPr>
                <a:t>PHASE 2</a:t>
              </a:r>
            </a:p>
          </p:txBody>
        </p:sp>
        <p:sp>
          <p:nvSpPr>
            <p:cNvPr name="TextBox 16" id="16"/>
            <p:cNvSpPr txBox="true"/>
            <p:nvPr/>
          </p:nvSpPr>
          <p:spPr>
            <a:xfrm rot="0">
              <a:off x="0" y="864449"/>
              <a:ext cx="5065658" cy="3483278"/>
            </a:xfrm>
            <a:prstGeom prst="rect">
              <a:avLst/>
            </a:prstGeom>
          </p:spPr>
          <p:txBody>
            <a:bodyPr anchor="t" rtlCol="false" tIns="0" lIns="0" bIns="0" rIns="0">
              <a:spAutoFit/>
            </a:bodyPr>
            <a:lstStyle/>
            <a:p>
              <a:pPr algn="ctr">
                <a:lnSpc>
                  <a:spcPts val="4200"/>
                </a:lnSpc>
              </a:pPr>
              <a:r>
                <a:rPr lang="en-US" sz="3000">
                  <a:solidFill>
                    <a:srgbClr val="171717"/>
                  </a:solidFill>
                  <a:latin typeface="HK Grotesk Medium"/>
                </a:rPr>
                <a:t>Building frontend and user interface for model.</a:t>
              </a:r>
            </a:p>
            <a:p>
              <a:pPr algn="ctr">
                <a:lnSpc>
                  <a:spcPts val="4200"/>
                </a:lnSpc>
                <a:spcBef>
                  <a:spcPct val="0"/>
                </a:spcBef>
              </a:pPr>
              <a:r>
                <a:rPr lang="en-US" sz="3000">
                  <a:solidFill>
                    <a:srgbClr val="171717"/>
                  </a:solidFill>
                  <a:latin typeface="HK Grotesk Medium"/>
                </a:rPr>
                <a:t>Enhancing libraries and dataset.</a:t>
              </a:r>
            </a:p>
          </p:txBody>
        </p:sp>
      </p:grpSp>
      <p:grpSp>
        <p:nvGrpSpPr>
          <p:cNvPr name="Group 17" id="17"/>
          <p:cNvGrpSpPr/>
          <p:nvPr/>
        </p:nvGrpSpPr>
        <p:grpSpPr>
          <a:xfrm rot="0">
            <a:off x="13742772" y="5812504"/>
            <a:ext cx="3799243" cy="2733065"/>
            <a:chOff x="0" y="0"/>
            <a:chExt cx="5065658" cy="3644087"/>
          </a:xfrm>
        </p:grpSpPr>
        <p:sp>
          <p:nvSpPr>
            <p:cNvPr name="TextBox 18" id="18"/>
            <p:cNvSpPr txBox="true"/>
            <p:nvPr/>
          </p:nvSpPr>
          <p:spPr>
            <a:xfrm rot="0">
              <a:off x="0" y="-9525"/>
              <a:ext cx="5065658" cy="637776"/>
            </a:xfrm>
            <a:prstGeom prst="rect">
              <a:avLst/>
            </a:prstGeom>
          </p:spPr>
          <p:txBody>
            <a:bodyPr anchor="t" rtlCol="false" tIns="0" lIns="0" bIns="0" rIns="0">
              <a:spAutoFit/>
            </a:bodyPr>
            <a:lstStyle/>
            <a:p>
              <a:pPr algn="ctr">
                <a:lnSpc>
                  <a:spcPts val="3840"/>
                </a:lnSpc>
              </a:pPr>
              <a:r>
                <a:rPr lang="en-US" sz="3200">
                  <a:solidFill>
                    <a:srgbClr val="171717"/>
                  </a:solidFill>
                  <a:latin typeface="HK Grotesk Bold"/>
                </a:rPr>
                <a:t>PHASE 3</a:t>
              </a:r>
            </a:p>
          </p:txBody>
        </p:sp>
        <p:sp>
          <p:nvSpPr>
            <p:cNvPr name="TextBox 19" id="19"/>
            <p:cNvSpPr txBox="true"/>
            <p:nvPr/>
          </p:nvSpPr>
          <p:spPr>
            <a:xfrm rot="0">
              <a:off x="0" y="864449"/>
              <a:ext cx="5065658" cy="2779637"/>
            </a:xfrm>
            <a:prstGeom prst="rect">
              <a:avLst/>
            </a:prstGeom>
          </p:spPr>
          <p:txBody>
            <a:bodyPr anchor="t" rtlCol="false" tIns="0" lIns="0" bIns="0" rIns="0">
              <a:spAutoFit/>
            </a:bodyPr>
            <a:lstStyle/>
            <a:p>
              <a:pPr algn="ctr">
                <a:lnSpc>
                  <a:spcPts val="4200"/>
                </a:lnSpc>
                <a:spcBef>
                  <a:spcPct val="0"/>
                </a:spcBef>
              </a:pPr>
              <a:r>
                <a:rPr lang="en-US" sz="3000">
                  <a:solidFill>
                    <a:srgbClr val="171717"/>
                  </a:solidFill>
                  <a:latin typeface="HK Grotesk Medium"/>
                </a:rPr>
                <a:t>Integration with existing databases with automation and testing</a:t>
              </a:r>
            </a:p>
          </p:txBody>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AutoShape 2" id="2"/>
          <p:cNvSpPr/>
          <p:nvPr/>
        </p:nvSpPr>
        <p:spPr>
          <a:xfrm rot="0">
            <a:off x="0" y="0"/>
            <a:ext cx="7867728" cy="10287000"/>
          </a:xfrm>
          <a:prstGeom prst="rect">
            <a:avLst/>
          </a:prstGeom>
          <a:solidFill>
            <a:srgbClr val="FFFFFF">
              <a:alpha val="4706"/>
            </a:srgbClr>
          </a:solidFill>
        </p:spPr>
      </p:sp>
      <p:sp>
        <p:nvSpPr>
          <p:cNvPr name="TextBox 3" id="3"/>
          <p:cNvSpPr txBox="true"/>
          <p:nvPr/>
        </p:nvSpPr>
        <p:spPr>
          <a:xfrm rot="0">
            <a:off x="876300" y="4703630"/>
            <a:ext cx="5962728" cy="1041666"/>
          </a:xfrm>
          <a:prstGeom prst="rect">
            <a:avLst/>
          </a:prstGeom>
        </p:spPr>
        <p:txBody>
          <a:bodyPr anchor="t" rtlCol="false" tIns="0" lIns="0" bIns="0" rIns="0">
            <a:spAutoFit/>
          </a:bodyPr>
          <a:lstStyle/>
          <a:p>
            <a:pPr algn="ctr">
              <a:lnSpc>
                <a:spcPts val="7840"/>
              </a:lnSpc>
            </a:pPr>
            <a:r>
              <a:rPr lang="en-US" sz="8000">
                <a:solidFill>
                  <a:srgbClr val="FFFFFF"/>
                </a:solidFill>
                <a:latin typeface="HK Grotesk Bold"/>
              </a:rPr>
              <a:t>The team</a:t>
            </a:r>
          </a:p>
        </p:txBody>
      </p:sp>
      <p:grpSp>
        <p:nvGrpSpPr>
          <p:cNvPr name="Group 4" id="4"/>
          <p:cNvGrpSpPr/>
          <p:nvPr/>
        </p:nvGrpSpPr>
        <p:grpSpPr>
          <a:xfrm rot="0">
            <a:off x="9144000" y="1382385"/>
            <a:ext cx="4777872" cy="2303479"/>
            <a:chOff x="0" y="0"/>
            <a:chExt cx="6370496" cy="3071305"/>
          </a:xfrm>
        </p:grpSpPr>
        <p:sp>
          <p:nvSpPr>
            <p:cNvPr name="TextBox 5" id="5"/>
            <p:cNvSpPr txBox="true"/>
            <p:nvPr/>
          </p:nvSpPr>
          <p:spPr>
            <a:xfrm rot="0">
              <a:off x="0" y="-9525"/>
              <a:ext cx="6370496" cy="637776"/>
            </a:xfrm>
            <a:prstGeom prst="rect">
              <a:avLst/>
            </a:prstGeom>
          </p:spPr>
          <p:txBody>
            <a:bodyPr anchor="t" rtlCol="false" tIns="0" lIns="0" bIns="0" rIns="0">
              <a:spAutoFit/>
            </a:bodyPr>
            <a:lstStyle/>
            <a:p>
              <a:pPr>
                <a:lnSpc>
                  <a:spcPts val="3840"/>
                </a:lnSpc>
              </a:pPr>
              <a:r>
                <a:rPr lang="en-US" sz="3200">
                  <a:solidFill>
                    <a:srgbClr val="FFFFFF"/>
                  </a:solidFill>
                  <a:latin typeface="HK Grotesk Bold"/>
                </a:rPr>
                <a:t>AAMNA AKHTAR</a:t>
              </a:r>
            </a:p>
          </p:txBody>
        </p:sp>
        <p:sp>
          <p:nvSpPr>
            <p:cNvPr name="TextBox 6" id="6"/>
            <p:cNvSpPr txBox="true"/>
            <p:nvPr/>
          </p:nvSpPr>
          <p:spPr>
            <a:xfrm rot="0">
              <a:off x="0" y="995308"/>
              <a:ext cx="6370496" cy="2075997"/>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HK Grotesk Medium"/>
                </a:rPr>
                <a:t>Backend and Model selection along with better prediction results</a:t>
              </a:r>
            </a:p>
          </p:txBody>
        </p:sp>
      </p:grpSp>
      <p:sp>
        <p:nvSpPr>
          <p:cNvPr name="TextBox 7" id="7"/>
          <p:cNvSpPr txBox="true"/>
          <p:nvPr/>
        </p:nvSpPr>
        <p:spPr>
          <a:xfrm rot="0">
            <a:off x="1028700" y="981075"/>
            <a:ext cx="1529329" cy="40131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HK Grotesk Bold"/>
              </a:rPr>
              <a:t>14</a:t>
            </a:r>
          </a:p>
        </p:txBody>
      </p:sp>
      <p:sp>
        <p:nvSpPr>
          <p:cNvPr name="AutoShape 8" id="8"/>
          <p:cNvSpPr/>
          <p:nvPr/>
        </p:nvSpPr>
        <p:spPr>
          <a:xfrm rot="-5400000">
            <a:off x="6250143" y="439815"/>
            <a:ext cx="35651" cy="1142120"/>
          </a:xfrm>
          <a:prstGeom prst="rect">
            <a:avLst/>
          </a:prstGeom>
          <a:solidFill>
            <a:srgbClr val="FFFFFF"/>
          </a:solidFill>
        </p:spPr>
      </p:sp>
      <p:grpSp>
        <p:nvGrpSpPr>
          <p:cNvPr name="Group 9" id="9"/>
          <p:cNvGrpSpPr/>
          <p:nvPr/>
        </p:nvGrpSpPr>
        <p:grpSpPr>
          <a:xfrm rot="0">
            <a:off x="9144000" y="4512482"/>
            <a:ext cx="4777872" cy="1775748"/>
            <a:chOff x="0" y="0"/>
            <a:chExt cx="6370496" cy="2367664"/>
          </a:xfrm>
        </p:grpSpPr>
        <p:sp>
          <p:nvSpPr>
            <p:cNvPr name="TextBox 10" id="10"/>
            <p:cNvSpPr txBox="true"/>
            <p:nvPr/>
          </p:nvSpPr>
          <p:spPr>
            <a:xfrm rot="0">
              <a:off x="0" y="-9525"/>
              <a:ext cx="6370496" cy="637776"/>
            </a:xfrm>
            <a:prstGeom prst="rect">
              <a:avLst/>
            </a:prstGeom>
          </p:spPr>
          <p:txBody>
            <a:bodyPr anchor="t" rtlCol="false" tIns="0" lIns="0" bIns="0" rIns="0">
              <a:spAutoFit/>
            </a:bodyPr>
            <a:lstStyle/>
            <a:p>
              <a:pPr>
                <a:lnSpc>
                  <a:spcPts val="3840"/>
                </a:lnSpc>
              </a:pPr>
              <a:r>
                <a:rPr lang="en-US" sz="3200">
                  <a:solidFill>
                    <a:srgbClr val="FFFFFF"/>
                  </a:solidFill>
                  <a:latin typeface="HK Grotesk Bold"/>
                </a:rPr>
                <a:t>ATHAR ZAHID USMANI</a:t>
              </a:r>
            </a:p>
          </p:txBody>
        </p:sp>
        <p:sp>
          <p:nvSpPr>
            <p:cNvPr name="TextBox 11" id="11"/>
            <p:cNvSpPr txBox="true"/>
            <p:nvPr/>
          </p:nvSpPr>
          <p:spPr>
            <a:xfrm rot="0">
              <a:off x="0" y="995308"/>
              <a:ext cx="6370496" cy="1372356"/>
            </a:xfrm>
            <a:prstGeom prst="rect">
              <a:avLst/>
            </a:prstGeom>
          </p:spPr>
          <p:txBody>
            <a:bodyPr anchor="t" rtlCol="false" tIns="0" lIns="0" bIns="0" rIns="0">
              <a:spAutoFit/>
            </a:bodyPr>
            <a:lstStyle/>
            <a:p>
              <a:pPr>
                <a:lnSpc>
                  <a:spcPts val="4200"/>
                </a:lnSpc>
              </a:pPr>
              <a:r>
                <a:rPr lang="en-US" sz="3000">
                  <a:solidFill>
                    <a:srgbClr val="FFFFFF"/>
                  </a:solidFill>
                  <a:latin typeface="HK Grotesk Medium"/>
                </a:rPr>
                <a:t>Frontend with user interface</a:t>
              </a:r>
            </a:p>
            <a:p>
              <a:pPr>
                <a:lnSpc>
                  <a:spcPts val="4200"/>
                </a:lnSpc>
                <a:spcBef>
                  <a:spcPct val="0"/>
                </a:spcBef>
              </a:pPr>
              <a:r>
                <a:rPr lang="en-US" sz="3000">
                  <a:solidFill>
                    <a:srgbClr val="FFFFFF"/>
                  </a:solidFill>
                  <a:latin typeface="HK Grotesk Medium"/>
                </a:rPr>
                <a:t>and UX design</a:t>
              </a:r>
            </a:p>
          </p:txBody>
        </p:sp>
      </p:grpSp>
      <p:grpSp>
        <p:nvGrpSpPr>
          <p:cNvPr name="Group 12" id="12"/>
          <p:cNvGrpSpPr/>
          <p:nvPr/>
        </p:nvGrpSpPr>
        <p:grpSpPr>
          <a:xfrm rot="0">
            <a:off x="9144000" y="7634966"/>
            <a:ext cx="4777872" cy="1248018"/>
            <a:chOff x="0" y="0"/>
            <a:chExt cx="6370496" cy="1664024"/>
          </a:xfrm>
        </p:grpSpPr>
        <p:sp>
          <p:nvSpPr>
            <p:cNvPr name="TextBox 13" id="13"/>
            <p:cNvSpPr txBox="true"/>
            <p:nvPr/>
          </p:nvSpPr>
          <p:spPr>
            <a:xfrm rot="0">
              <a:off x="0" y="-9525"/>
              <a:ext cx="6370496" cy="637776"/>
            </a:xfrm>
            <a:prstGeom prst="rect">
              <a:avLst/>
            </a:prstGeom>
          </p:spPr>
          <p:txBody>
            <a:bodyPr anchor="t" rtlCol="false" tIns="0" lIns="0" bIns="0" rIns="0">
              <a:spAutoFit/>
            </a:bodyPr>
            <a:lstStyle/>
            <a:p>
              <a:pPr>
                <a:lnSpc>
                  <a:spcPts val="3840"/>
                </a:lnSpc>
              </a:pPr>
              <a:r>
                <a:rPr lang="en-US" sz="3200">
                  <a:solidFill>
                    <a:srgbClr val="FFFFFF"/>
                  </a:solidFill>
                  <a:latin typeface="HK Grotesk Bold"/>
                </a:rPr>
                <a:t>ARSHIYA DILSHAD</a:t>
              </a:r>
            </a:p>
          </p:txBody>
        </p:sp>
        <p:sp>
          <p:nvSpPr>
            <p:cNvPr name="TextBox 14" id="14"/>
            <p:cNvSpPr txBox="true"/>
            <p:nvPr/>
          </p:nvSpPr>
          <p:spPr>
            <a:xfrm rot="0">
              <a:off x="0" y="995308"/>
              <a:ext cx="6370496" cy="668716"/>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HK Grotesk Medium"/>
                </a:rPr>
                <a:t>Testing and Automation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0412" r="0" b="13376"/>
          <a:stretch>
            <a:fillRect/>
          </a:stretch>
        </p:blipFill>
        <p:spPr>
          <a:xfrm flipH="false" flipV="false" rot="0">
            <a:off x="0" y="176713"/>
            <a:ext cx="18288000" cy="908158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AutoShape 2" id="2"/>
          <p:cNvSpPr/>
          <p:nvPr/>
        </p:nvSpPr>
        <p:spPr>
          <a:xfrm rot="0">
            <a:off x="1510373" y="1623877"/>
            <a:ext cx="15267253" cy="7039246"/>
          </a:xfrm>
          <a:prstGeom prst="rect">
            <a:avLst/>
          </a:prstGeom>
          <a:solidFill>
            <a:srgbClr val="FFFFFF">
              <a:alpha val="4706"/>
            </a:srgbClr>
          </a:solidFill>
        </p:spPr>
      </p:sp>
      <p:sp>
        <p:nvSpPr>
          <p:cNvPr name="TextBox 3" id="3"/>
          <p:cNvSpPr txBox="true"/>
          <p:nvPr/>
        </p:nvSpPr>
        <p:spPr>
          <a:xfrm rot="0">
            <a:off x="3038436" y="3317287"/>
            <a:ext cx="12211128" cy="919482"/>
          </a:xfrm>
          <a:prstGeom prst="rect">
            <a:avLst/>
          </a:prstGeom>
        </p:spPr>
        <p:txBody>
          <a:bodyPr anchor="t" rtlCol="false" tIns="0" lIns="0" bIns="0" rIns="0">
            <a:spAutoFit/>
          </a:bodyPr>
          <a:lstStyle/>
          <a:p>
            <a:pPr algn="ctr">
              <a:lnSpc>
                <a:spcPts val="6860"/>
              </a:lnSpc>
            </a:pPr>
            <a:r>
              <a:rPr lang="en-US" sz="7000">
                <a:solidFill>
                  <a:srgbClr val="FFFFFF"/>
                </a:solidFill>
                <a:latin typeface="HK Grotesk Bold"/>
              </a:rPr>
              <a:t>Summary of Contents</a:t>
            </a:r>
          </a:p>
        </p:txBody>
      </p:sp>
      <p:sp>
        <p:nvSpPr>
          <p:cNvPr name="TextBox 4" id="4"/>
          <p:cNvSpPr txBox="true"/>
          <p:nvPr/>
        </p:nvSpPr>
        <p:spPr>
          <a:xfrm rot="0">
            <a:off x="9825258" y="5018119"/>
            <a:ext cx="4969785" cy="3657886"/>
          </a:xfrm>
          <a:prstGeom prst="rect">
            <a:avLst/>
          </a:prstGeom>
        </p:spPr>
        <p:txBody>
          <a:bodyPr anchor="t" rtlCol="false" tIns="0" lIns="0" bIns="0" rIns="0">
            <a:spAutoFit/>
          </a:bodyPr>
          <a:lstStyle/>
          <a:p>
            <a:pPr algn="ctr">
              <a:lnSpc>
                <a:spcPts val="4184"/>
              </a:lnSpc>
            </a:pPr>
            <a:r>
              <a:rPr lang="en-US" sz="2988">
                <a:solidFill>
                  <a:srgbClr val="FFFFFF"/>
                </a:solidFill>
                <a:latin typeface="HK Grotesk Medium"/>
              </a:rPr>
              <a:t>Natural Language toolkit</a:t>
            </a:r>
          </a:p>
          <a:p>
            <a:pPr algn="ctr">
              <a:lnSpc>
                <a:spcPts val="4184"/>
              </a:lnSpc>
            </a:pPr>
            <a:r>
              <a:rPr lang="en-US" sz="2988">
                <a:solidFill>
                  <a:srgbClr val="FFFFFF"/>
                </a:solidFill>
                <a:latin typeface="HK Grotesk Medium"/>
              </a:rPr>
              <a:t>Bag of Words Model</a:t>
            </a:r>
          </a:p>
          <a:p>
            <a:pPr algn="ctr">
              <a:lnSpc>
                <a:spcPts val="4184"/>
              </a:lnSpc>
            </a:pPr>
            <a:r>
              <a:rPr lang="en-US" sz="2988">
                <a:solidFill>
                  <a:srgbClr val="FFFFFF"/>
                </a:solidFill>
                <a:latin typeface="HK Grotesk Medium"/>
              </a:rPr>
              <a:t>Seq2Seq Model</a:t>
            </a:r>
          </a:p>
          <a:p>
            <a:pPr algn="ctr">
              <a:lnSpc>
                <a:spcPts val="4184"/>
              </a:lnSpc>
            </a:pPr>
            <a:r>
              <a:rPr lang="en-US" sz="2988">
                <a:solidFill>
                  <a:srgbClr val="FFFFFF"/>
                </a:solidFill>
                <a:latin typeface="HK Grotesk Medium"/>
              </a:rPr>
              <a:t>Project Snapshots</a:t>
            </a:r>
          </a:p>
          <a:p>
            <a:pPr algn="ctr">
              <a:lnSpc>
                <a:spcPts val="4184"/>
              </a:lnSpc>
            </a:pPr>
            <a:r>
              <a:rPr lang="en-US" sz="2988">
                <a:solidFill>
                  <a:srgbClr val="FFFFFF"/>
                </a:solidFill>
                <a:latin typeface="HK Grotesk Medium"/>
              </a:rPr>
              <a:t>Proposed Timeline</a:t>
            </a:r>
          </a:p>
          <a:p>
            <a:pPr algn="ctr" marL="0" indent="0" lvl="0">
              <a:lnSpc>
                <a:spcPts val="4184"/>
              </a:lnSpc>
              <a:spcBef>
                <a:spcPct val="0"/>
              </a:spcBef>
            </a:pPr>
            <a:r>
              <a:rPr lang="en-US" sz="2988">
                <a:solidFill>
                  <a:srgbClr val="FFFFFF"/>
                </a:solidFill>
                <a:latin typeface="HK Grotesk Medium"/>
              </a:rPr>
              <a:t>The Team</a:t>
            </a:r>
          </a:p>
          <a:p>
            <a:pPr algn="ctr" marL="0" indent="0" lvl="0">
              <a:lnSpc>
                <a:spcPts val="4184"/>
              </a:lnSpc>
              <a:spcBef>
                <a:spcPct val="0"/>
              </a:spcBef>
            </a:pPr>
          </a:p>
        </p:txBody>
      </p:sp>
      <p:sp>
        <p:nvSpPr>
          <p:cNvPr name="TextBox 5" id="5"/>
          <p:cNvSpPr txBox="true"/>
          <p:nvPr/>
        </p:nvSpPr>
        <p:spPr>
          <a:xfrm rot="0">
            <a:off x="3492957" y="5018119"/>
            <a:ext cx="4969785" cy="3657886"/>
          </a:xfrm>
          <a:prstGeom prst="rect">
            <a:avLst/>
          </a:prstGeom>
        </p:spPr>
        <p:txBody>
          <a:bodyPr anchor="t" rtlCol="false" tIns="0" lIns="0" bIns="0" rIns="0">
            <a:spAutoFit/>
          </a:bodyPr>
          <a:lstStyle/>
          <a:p>
            <a:pPr algn="ctr" marL="0" indent="0" lvl="0">
              <a:lnSpc>
                <a:spcPts val="4184"/>
              </a:lnSpc>
              <a:spcBef>
                <a:spcPct val="0"/>
              </a:spcBef>
            </a:pPr>
            <a:r>
              <a:rPr lang="en-US" u="none" sz="2988">
                <a:solidFill>
                  <a:srgbClr val="FFFFFF"/>
                </a:solidFill>
                <a:latin typeface="HK Grotesk Medium"/>
              </a:rPr>
              <a:t>Executive summary</a:t>
            </a:r>
          </a:p>
          <a:p>
            <a:pPr algn="ctr" marL="0" indent="0" lvl="0">
              <a:lnSpc>
                <a:spcPts val="4184"/>
              </a:lnSpc>
              <a:spcBef>
                <a:spcPct val="0"/>
              </a:spcBef>
            </a:pPr>
            <a:r>
              <a:rPr lang="en-US" u="none" sz="2988">
                <a:solidFill>
                  <a:srgbClr val="FFFFFF"/>
                </a:solidFill>
                <a:latin typeface="HK Grotesk Medium"/>
              </a:rPr>
              <a:t>Project overview</a:t>
            </a:r>
          </a:p>
          <a:p>
            <a:pPr algn="ctr" marL="0" indent="0" lvl="0">
              <a:lnSpc>
                <a:spcPts val="4184"/>
              </a:lnSpc>
              <a:spcBef>
                <a:spcPct val="0"/>
              </a:spcBef>
            </a:pPr>
            <a:r>
              <a:rPr lang="en-US" u="none" sz="2988">
                <a:solidFill>
                  <a:srgbClr val="FFFFFF"/>
                </a:solidFill>
                <a:latin typeface="HK Grotesk Medium"/>
              </a:rPr>
              <a:t>Problem</a:t>
            </a:r>
          </a:p>
          <a:p>
            <a:pPr algn="ctr" marL="0" indent="0" lvl="0">
              <a:lnSpc>
                <a:spcPts val="4184"/>
              </a:lnSpc>
              <a:spcBef>
                <a:spcPct val="0"/>
              </a:spcBef>
            </a:pPr>
            <a:r>
              <a:rPr lang="en-US" u="none" sz="2988">
                <a:solidFill>
                  <a:srgbClr val="FFFFFF"/>
                </a:solidFill>
                <a:latin typeface="HK Grotesk Medium"/>
              </a:rPr>
              <a:t>How do chatbots work?</a:t>
            </a:r>
          </a:p>
          <a:p>
            <a:pPr algn="ctr" marL="0" indent="0" lvl="0">
              <a:lnSpc>
                <a:spcPts val="4184"/>
              </a:lnSpc>
              <a:spcBef>
                <a:spcPct val="0"/>
              </a:spcBef>
            </a:pPr>
            <a:r>
              <a:rPr lang="en-US" u="none" sz="2988">
                <a:solidFill>
                  <a:srgbClr val="FFFFFF"/>
                </a:solidFill>
                <a:latin typeface="HK Grotesk Medium"/>
              </a:rPr>
              <a:t>Anatomy of a chatbot</a:t>
            </a:r>
          </a:p>
          <a:p>
            <a:pPr algn="ctr" marL="0" indent="0" lvl="0">
              <a:lnSpc>
                <a:spcPts val="4184"/>
              </a:lnSpc>
              <a:spcBef>
                <a:spcPct val="0"/>
              </a:spcBef>
            </a:pPr>
            <a:r>
              <a:rPr lang="en-US" u="none" sz="2988">
                <a:solidFill>
                  <a:srgbClr val="FFFFFF"/>
                </a:solidFill>
                <a:latin typeface="HK Grotesk Medium"/>
              </a:rPr>
              <a:t>Libraries used</a:t>
            </a:r>
          </a:p>
          <a:p>
            <a:pPr algn="ctr" marL="0" indent="0" lvl="0">
              <a:lnSpc>
                <a:spcPts val="4184"/>
              </a:lnSpc>
              <a:spcBef>
                <a:spcPct val="0"/>
              </a:spcBef>
            </a:pPr>
          </a:p>
        </p:txBody>
      </p:sp>
      <p:sp>
        <p:nvSpPr>
          <p:cNvPr name="AutoShape 6" id="6"/>
          <p:cNvSpPr/>
          <p:nvPr/>
        </p:nvSpPr>
        <p:spPr>
          <a:xfrm rot="-5400000">
            <a:off x="503481" y="4172259"/>
            <a:ext cx="35651" cy="1978134"/>
          </a:xfrm>
          <a:prstGeom prst="rect">
            <a:avLst/>
          </a:prstGeom>
          <a:solidFill>
            <a:srgbClr val="FFFFFF"/>
          </a:solidFill>
        </p:spPr>
      </p:sp>
      <p:sp>
        <p:nvSpPr>
          <p:cNvPr name="AutoShape 7" id="7"/>
          <p:cNvSpPr/>
          <p:nvPr/>
        </p:nvSpPr>
        <p:spPr>
          <a:xfrm rot="-5400000">
            <a:off x="17748868" y="4136608"/>
            <a:ext cx="35651" cy="1978134"/>
          </a:xfrm>
          <a:prstGeom prst="rect">
            <a:avLst/>
          </a:prstGeom>
          <a:solidFill>
            <a:srgbClr val="FFFFFF"/>
          </a:solid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AutoShape 2" id="2"/>
          <p:cNvSpPr/>
          <p:nvPr/>
        </p:nvSpPr>
        <p:spPr>
          <a:xfrm rot="0">
            <a:off x="1510373" y="1623877"/>
            <a:ext cx="15267253" cy="7039246"/>
          </a:xfrm>
          <a:prstGeom prst="rect">
            <a:avLst/>
          </a:prstGeom>
          <a:solidFill>
            <a:srgbClr val="FFFFFF">
              <a:alpha val="4706"/>
            </a:srgbClr>
          </a:solidFill>
        </p:spPr>
      </p:sp>
      <p:grpSp>
        <p:nvGrpSpPr>
          <p:cNvPr name="Group 3" id="3"/>
          <p:cNvGrpSpPr/>
          <p:nvPr/>
        </p:nvGrpSpPr>
        <p:grpSpPr>
          <a:xfrm rot="0">
            <a:off x="3002785" y="1974571"/>
            <a:ext cx="12211128" cy="6337858"/>
            <a:chOff x="0" y="0"/>
            <a:chExt cx="16281504" cy="8450478"/>
          </a:xfrm>
        </p:grpSpPr>
        <p:sp>
          <p:nvSpPr>
            <p:cNvPr name="TextBox 4" id="4"/>
            <p:cNvSpPr txBox="true"/>
            <p:nvPr/>
          </p:nvSpPr>
          <p:spPr>
            <a:xfrm rot="0">
              <a:off x="0" y="142875"/>
              <a:ext cx="16281504" cy="1257176"/>
            </a:xfrm>
            <a:prstGeom prst="rect">
              <a:avLst/>
            </a:prstGeom>
          </p:spPr>
          <p:txBody>
            <a:bodyPr anchor="t" rtlCol="false" tIns="0" lIns="0" bIns="0" rIns="0">
              <a:spAutoFit/>
            </a:bodyPr>
            <a:lstStyle/>
            <a:p>
              <a:pPr algn="ctr">
                <a:lnSpc>
                  <a:spcPts val="6762"/>
                </a:lnSpc>
              </a:pPr>
              <a:r>
                <a:rPr lang="en-US" sz="6900">
                  <a:solidFill>
                    <a:srgbClr val="FFFFFF"/>
                  </a:solidFill>
                  <a:latin typeface="HK Grotesk Bold"/>
                </a:rPr>
                <a:t>Executive summary</a:t>
              </a:r>
            </a:p>
          </p:txBody>
        </p:sp>
        <p:sp>
          <p:nvSpPr>
            <p:cNvPr name="TextBox 5" id="5"/>
            <p:cNvSpPr txBox="true"/>
            <p:nvPr/>
          </p:nvSpPr>
          <p:spPr>
            <a:xfrm rot="0">
              <a:off x="1512658" y="1944903"/>
              <a:ext cx="13256188" cy="6505575"/>
            </a:xfrm>
            <a:prstGeom prst="rect">
              <a:avLst/>
            </a:prstGeom>
          </p:spPr>
          <p:txBody>
            <a:bodyPr anchor="t" rtlCol="false" tIns="0" lIns="0" bIns="0" rIns="0">
              <a:spAutoFit/>
            </a:bodyPr>
            <a:lstStyle/>
            <a:p>
              <a:pPr algn="ctr">
                <a:lnSpc>
                  <a:spcPts val="4200"/>
                </a:lnSpc>
              </a:pPr>
            </a:p>
            <a:p>
              <a:pPr algn="ctr">
                <a:lnSpc>
                  <a:spcPts val="4200"/>
                </a:lnSpc>
              </a:pPr>
              <a:r>
                <a:rPr lang="en-US" sz="3000">
                  <a:solidFill>
                    <a:srgbClr val="FFFFFF"/>
                  </a:solidFill>
                  <a:latin typeface="HK Grotesk Medium"/>
                </a:rPr>
                <a:t>Technology is being used to automate just about everything possible to make life easier.</a:t>
              </a:r>
            </a:p>
            <a:p>
              <a:pPr algn="ctr">
                <a:lnSpc>
                  <a:spcPts val="4200"/>
                </a:lnSpc>
              </a:pPr>
            </a:p>
            <a:p>
              <a:pPr algn="ctr">
                <a:lnSpc>
                  <a:spcPts val="4200"/>
                </a:lnSpc>
              </a:pPr>
              <a:r>
                <a:rPr lang="en-US" sz="3000">
                  <a:solidFill>
                    <a:srgbClr val="FFFFFF"/>
                  </a:solidFill>
                  <a:latin typeface="HK Grotesk Medium"/>
                </a:rPr>
                <a:t>As consumers, we are constantly searching for the next best widget that is going to make life easier.</a:t>
              </a:r>
            </a:p>
            <a:p>
              <a:pPr algn="ctr">
                <a:lnSpc>
                  <a:spcPts val="4200"/>
                </a:lnSpc>
              </a:pPr>
            </a:p>
            <a:p>
              <a:pPr algn="ctr">
                <a:lnSpc>
                  <a:spcPts val="5039"/>
                </a:lnSpc>
              </a:pPr>
              <a:r>
                <a:rPr lang="en-US" sz="3599">
                  <a:solidFill>
                    <a:srgbClr val="FFFFFF"/>
                  </a:solidFill>
                  <a:latin typeface="HK Grotesk Medium Bold"/>
                </a:rPr>
                <a:t>Easier = Better</a:t>
              </a:r>
            </a:p>
            <a:p>
              <a:pPr algn="ctr">
                <a:lnSpc>
                  <a:spcPts val="4200"/>
                </a:lnSpc>
                <a:spcBef>
                  <a:spcPct val="0"/>
                </a:spcBef>
              </a:pPr>
            </a:p>
          </p:txBody>
        </p:sp>
      </p:grpSp>
      <p:sp>
        <p:nvSpPr>
          <p:cNvPr name="TextBox 6" id="6"/>
          <p:cNvSpPr txBox="true"/>
          <p:nvPr/>
        </p:nvSpPr>
        <p:spPr>
          <a:xfrm rot="0">
            <a:off x="15213913" y="627390"/>
            <a:ext cx="1529329" cy="401310"/>
          </a:xfrm>
          <a:prstGeom prst="rect">
            <a:avLst/>
          </a:prstGeom>
        </p:spPr>
        <p:txBody>
          <a:bodyPr anchor="t" rtlCol="false" tIns="0" lIns="0" bIns="0" rIns="0">
            <a:spAutoFit/>
          </a:bodyPr>
          <a:lstStyle/>
          <a:p>
            <a:pPr algn="r">
              <a:lnSpc>
                <a:spcPts val="3359"/>
              </a:lnSpc>
              <a:spcBef>
                <a:spcPct val="0"/>
              </a:spcBef>
            </a:pPr>
            <a:r>
              <a:rPr lang="en-US" sz="2400">
                <a:solidFill>
                  <a:srgbClr val="FFFFFF"/>
                </a:solidFill>
                <a:latin typeface="HK Grotesk Bold"/>
              </a:rPr>
              <a:t>03</a:t>
            </a:r>
          </a:p>
        </p:txBody>
      </p:sp>
      <p:sp>
        <p:nvSpPr>
          <p:cNvPr name="AutoShape 7" id="7"/>
          <p:cNvSpPr/>
          <p:nvPr/>
        </p:nvSpPr>
        <p:spPr>
          <a:xfrm rot="-5400000">
            <a:off x="503481" y="4172259"/>
            <a:ext cx="35651" cy="1978134"/>
          </a:xfrm>
          <a:prstGeom prst="rect">
            <a:avLst/>
          </a:prstGeom>
          <a:solidFill>
            <a:srgbClr val="FFFFFF"/>
          </a:solidFill>
        </p:spPr>
      </p:sp>
      <p:sp>
        <p:nvSpPr>
          <p:cNvPr name="AutoShape 8" id="8"/>
          <p:cNvSpPr/>
          <p:nvPr/>
        </p:nvSpPr>
        <p:spPr>
          <a:xfrm rot="-5400000">
            <a:off x="17748868" y="4136608"/>
            <a:ext cx="35651" cy="1978134"/>
          </a:xfrm>
          <a:prstGeom prst="rect">
            <a:avLst/>
          </a:prstGeom>
          <a:solidFill>
            <a:srgbClr val="FFFFFF"/>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454248" cy="10287000"/>
          </a:xfrm>
          <a:prstGeom prst="rect">
            <a:avLst/>
          </a:prstGeom>
          <a:solidFill>
            <a:srgbClr val="171717"/>
          </a:solidFill>
        </p:spPr>
      </p:sp>
      <p:sp>
        <p:nvSpPr>
          <p:cNvPr name="AutoShape 3" id="3"/>
          <p:cNvSpPr/>
          <p:nvPr/>
        </p:nvSpPr>
        <p:spPr>
          <a:xfrm rot="0">
            <a:off x="1028700" y="8116180"/>
            <a:ext cx="35651" cy="1142120"/>
          </a:xfrm>
          <a:prstGeom prst="rect">
            <a:avLst/>
          </a:prstGeom>
          <a:solidFill>
            <a:srgbClr val="FFFFFF"/>
          </a:solidFill>
        </p:spPr>
      </p:sp>
      <p:pic>
        <p:nvPicPr>
          <p:cNvPr name="Picture 4" id="4"/>
          <p:cNvPicPr>
            <a:picLocks noChangeAspect="true"/>
          </p:cNvPicPr>
          <p:nvPr/>
        </p:nvPicPr>
        <p:blipFill>
          <a:blip r:embed="rId2"/>
          <a:srcRect l="301" t="946" r="301" b="0"/>
          <a:stretch>
            <a:fillRect/>
          </a:stretch>
        </p:blipFill>
        <p:spPr>
          <a:xfrm flipH="false" flipV="false" rot="0">
            <a:off x="8454248" y="1686180"/>
            <a:ext cx="9833752" cy="6873013"/>
          </a:xfrm>
          <a:prstGeom prst="rect">
            <a:avLst/>
          </a:prstGeom>
        </p:spPr>
      </p:pic>
      <p:grpSp>
        <p:nvGrpSpPr>
          <p:cNvPr name="Group 5" id="5"/>
          <p:cNvGrpSpPr/>
          <p:nvPr/>
        </p:nvGrpSpPr>
        <p:grpSpPr>
          <a:xfrm rot="0">
            <a:off x="1149221" y="1287427"/>
            <a:ext cx="6155805" cy="7712147"/>
            <a:chOff x="0" y="0"/>
            <a:chExt cx="8207740" cy="10282862"/>
          </a:xfrm>
        </p:grpSpPr>
        <p:sp>
          <p:nvSpPr>
            <p:cNvPr name="TextBox 6" id="6"/>
            <p:cNvSpPr txBox="true"/>
            <p:nvPr/>
          </p:nvSpPr>
          <p:spPr>
            <a:xfrm rot="0">
              <a:off x="0" y="161925"/>
              <a:ext cx="8207740" cy="2749624"/>
            </a:xfrm>
            <a:prstGeom prst="rect">
              <a:avLst/>
            </a:prstGeom>
          </p:spPr>
          <p:txBody>
            <a:bodyPr anchor="t" rtlCol="false" tIns="0" lIns="0" bIns="0" rIns="0">
              <a:spAutoFit/>
            </a:bodyPr>
            <a:lstStyle/>
            <a:p>
              <a:pPr algn="ctr">
                <a:lnSpc>
                  <a:spcPts val="7840"/>
                </a:lnSpc>
              </a:pPr>
              <a:r>
                <a:rPr lang="en-US" sz="8000">
                  <a:solidFill>
                    <a:srgbClr val="FFFFFF"/>
                  </a:solidFill>
                  <a:latin typeface="HK Grotesk Bold"/>
                </a:rPr>
                <a:t>Project overview</a:t>
              </a:r>
            </a:p>
          </p:txBody>
        </p:sp>
        <p:sp>
          <p:nvSpPr>
            <p:cNvPr name="TextBox 7" id="7"/>
            <p:cNvSpPr txBox="true"/>
            <p:nvPr/>
          </p:nvSpPr>
          <p:spPr>
            <a:xfrm rot="0">
              <a:off x="762553" y="3465925"/>
              <a:ext cx="6682635" cy="6816937"/>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HK Grotesk Medium"/>
                </a:rPr>
                <a:t>Chatbots are software applications that use artificial intelligence &amp; natural language processing to understand what a human wants, and guides them to their desired outcome with as little work for the end user as possible. Like a virtual assistant for your customer experience touchpoints.</a:t>
              </a:r>
            </a:p>
          </p:txBody>
        </p:sp>
      </p:grpSp>
      <p:sp>
        <p:nvSpPr>
          <p:cNvPr name="TextBox 8" id="8"/>
          <p:cNvSpPr txBox="true"/>
          <p:nvPr/>
        </p:nvSpPr>
        <p:spPr>
          <a:xfrm rot="0">
            <a:off x="1028700" y="981075"/>
            <a:ext cx="1529329" cy="40131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HK Grotesk Bold"/>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171717"/>
          </a:solidFill>
        </p:spPr>
      </p:sp>
      <p:sp>
        <p:nvSpPr>
          <p:cNvPr name="AutoShape 3" id="3"/>
          <p:cNvSpPr/>
          <p:nvPr/>
        </p:nvSpPr>
        <p:spPr>
          <a:xfrm rot="0">
            <a:off x="17223649" y="8068826"/>
            <a:ext cx="35651" cy="1142120"/>
          </a:xfrm>
          <a:prstGeom prst="rect">
            <a:avLst/>
          </a:prstGeom>
          <a:solidFill>
            <a:srgbClr val="FFFFFF"/>
          </a:solidFill>
        </p:spPr>
      </p:sp>
      <p:pic>
        <p:nvPicPr>
          <p:cNvPr name="Picture 4" id="4"/>
          <p:cNvPicPr>
            <a:picLocks noChangeAspect="true"/>
          </p:cNvPicPr>
          <p:nvPr/>
        </p:nvPicPr>
        <p:blipFill>
          <a:blip r:embed="rId2"/>
          <a:srcRect l="2016" t="0" r="25264" b="4865"/>
          <a:stretch>
            <a:fillRect/>
          </a:stretch>
        </p:blipFill>
        <p:spPr>
          <a:xfrm flipH="false" flipV="false" rot="0">
            <a:off x="0" y="920234"/>
            <a:ext cx="9144000" cy="8972057"/>
          </a:xfrm>
          <a:prstGeom prst="rect">
            <a:avLst/>
          </a:prstGeom>
        </p:spPr>
      </p:pic>
      <p:grpSp>
        <p:nvGrpSpPr>
          <p:cNvPr name="Group 5" id="5"/>
          <p:cNvGrpSpPr/>
          <p:nvPr/>
        </p:nvGrpSpPr>
        <p:grpSpPr>
          <a:xfrm rot="0">
            <a:off x="9685583" y="656369"/>
            <a:ext cx="7108320" cy="8974262"/>
            <a:chOff x="0" y="0"/>
            <a:chExt cx="9477759" cy="11965683"/>
          </a:xfrm>
        </p:grpSpPr>
        <p:sp>
          <p:nvSpPr>
            <p:cNvPr name="TextBox 6" id="6"/>
            <p:cNvSpPr txBox="true"/>
            <p:nvPr/>
          </p:nvSpPr>
          <p:spPr>
            <a:xfrm rot="0">
              <a:off x="0" y="161925"/>
              <a:ext cx="9477759" cy="1442863"/>
            </a:xfrm>
            <a:prstGeom prst="rect">
              <a:avLst/>
            </a:prstGeom>
          </p:spPr>
          <p:txBody>
            <a:bodyPr anchor="t" rtlCol="false" tIns="0" lIns="0" bIns="0" rIns="0">
              <a:spAutoFit/>
            </a:bodyPr>
            <a:lstStyle/>
            <a:p>
              <a:pPr algn="ctr">
                <a:lnSpc>
                  <a:spcPts val="7840"/>
                </a:lnSpc>
              </a:pPr>
              <a:r>
                <a:rPr lang="en-US" sz="8000">
                  <a:solidFill>
                    <a:srgbClr val="FFFFFF"/>
                  </a:solidFill>
                  <a:latin typeface="HK Grotesk Bold"/>
                </a:rPr>
                <a:t>Problem</a:t>
              </a:r>
            </a:p>
          </p:txBody>
        </p:sp>
        <p:sp>
          <p:nvSpPr>
            <p:cNvPr name="TextBox 7" id="7"/>
            <p:cNvSpPr txBox="true"/>
            <p:nvPr/>
          </p:nvSpPr>
          <p:spPr>
            <a:xfrm rot="0">
              <a:off x="880546" y="2149639"/>
              <a:ext cx="7716668" cy="9816043"/>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HK Grotesk Medium"/>
                </a:rPr>
                <a:t>Th</a:t>
              </a:r>
              <a:r>
                <a:rPr lang="en-US" sz="3000">
                  <a:solidFill>
                    <a:srgbClr val="FFFFFF"/>
                  </a:solidFill>
                  <a:latin typeface="HK Grotesk Medium"/>
                </a:rPr>
                <a:t>e most common frustrations reported by consumers included:</a:t>
              </a:r>
            </a:p>
            <a:p>
              <a:pPr algn="ctr">
                <a:lnSpc>
                  <a:spcPts val="4200"/>
                </a:lnSpc>
                <a:spcBef>
                  <a:spcPct val="0"/>
                </a:spcBef>
              </a:pPr>
            </a:p>
            <a:p>
              <a:pPr algn="ctr" marL="647701" indent="-323851" lvl="1">
                <a:lnSpc>
                  <a:spcPts val="4200"/>
                </a:lnSpc>
                <a:spcBef>
                  <a:spcPct val="0"/>
                </a:spcBef>
                <a:buFont typeface="Arial"/>
                <a:buChar char="•"/>
              </a:pPr>
              <a:r>
                <a:rPr lang="en-US" sz="3000">
                  <a:solidFill>
                    <a:srgbClr val="FFFFFF"/>
                  </a:solidFill>
                  <a:latin typeface="HK Grotesk Medium"/>
                </a:rPr>
                <a:t>Websites being hard to navigate (34%)</a:t>
              </a:r>
            </a:p>
            <a:p>
              <a:pPr algn="ctr">
                <a:lnSpc>
                  <a:spcPts val="4200"/>
                </a:lnSpc>
                <a:spcBef>
                  <a:spcPct val="0"/>
                </a:spcBef>
              </a:pPr>
            </a:p>
            <a:p>
              <a:pPr algn="ctr">
                <a:lnSpc>
                  <a:spcPts val="4200"/>
                </a:lnSpc>
                <a:spcBef>
                  <a:spcPct val="0"/>
                </a:spcBef>
              </a:pPr>
              <a:r>
                <a:rPr lang="en-US" sz="3000">
                  <a:solidFill>
                    <a:srgbClr val="FFFFFF"/>
                  </a:solidFill>
                  <a:latin typeface="HK Grotesk Medium"/>
                </a:rPr>
                <a:t> 2. </a:t>
              </a:r>
              <a:r>
                <a:rPr lang="en-US" sz="3000">
                  <a:solidFill>
                    <a:srgbClr val="FFFFFF"/>
                  </a:solidFill>
                  <a:latin typeface="HK Grotesk Medium"/>
                </a:rPr>
                <a:t>Not being able to get answers to simple questions (31%)</a:t>
              </a:r>
            </a:p>
            <a:p>
              <a:pPr algn="ctr">
                <a:lnSpc>
                  <a:spcPts val="4200"/>
                </a:lnSpc>
                <a:spcBef>
                  <a:spcPct val="0"/>
                </a:spcBef>
              </a:pPr>
            </a:p>
            <a:p>
              <a:pPr algn="ctr">
                <a:lnSpc>
                  <a:spcPts val="4200"/>
                </a:lnSpc>
                <a:spcBef>
                  <a:spcPct val="0"/>
                </a:spcBef>
              </a:pPr>
              <a:r>
                <a:rPr lang="en-US" sz="3000">
                  <a:solidFill>
                    <a:srgbClr val="FFFFFF"/>
                  </a:solidFill>
                  <a:latin typeface="HK Grotesk Medium"/>
                </a:rPr>
                <a:t> 3. </a:t>
              </a:r>
              <a:r>
                <a:rPr lang="en-US" sz="3000">
                  <a:solidFill>
                    <a:srgbClr val="FFFFFF"/>
                  </a:solidFill>
                  <a:latin typeface="HK Grotesk Medium"/>
                </a:rPr>
                <a:t>Basic details about a business —</a:t>
              </a:r>
              <a:r>
                <a:rPr lang="en-US" sz="3000">
                  <a:solidFill>
                    <a:srgbClr val="FFFFFF"/>
                  </a:solidFill>
                  <a:latin typeface="HK Grotesk Medium"/>
                </a:rPr>
                <a:t> </a:t>
              </a:r>
              <a:r>
                <a:rPr lang="en-US" sz="3000">
                  <a:solidFill>
                    <a:srgbClr val="FFFFFF"/>
                  </a:solidFill>
                  <a:latin typeface="HK Grotesk Medium"/>
                </a:rPr>
                <a:t>like address, hours of operations, and phone number — being hard to find (28%).</a:t>
              </a:r>
            </a:p>
            <a:p>
              <a:pPr algn="ctr">
                <a:lnSpc>
                  <a:spcPts val="4200"/>
                </a:lnSpc>
                <a:spcBef>
                  <a:spcPct val="0"/>
                </a:spcBef>
              </a:pPr>
            </a:p>
          </p:txBody>
        </p:sp>
      </p:grpSp>
      <p:sp>
        <p:nvSpPr>
          <p:cNvPr name="TextBox 8" id="8"/>
          <p:cNvSpPr txBox="true"/>
          <p:nvPr/>
        </p:nvSpPr>
        <p:spPr>
          <a:xfrm rot="0">
            <a:off x="15694320" y="981075"/>
            <a:ext cx="1529329" cy="401310"/>
          </a:xfrm>
          <a:prstGeom prst="rect">
            <a:avLst/>
          </a:prstGeom>
        </p:spPr>
        <p:txBody>
          <a:bodyPr anchor="t" rtlCol="false" tIns="0" lIns="0" bIns="0" rIns="0">
            <a:spAutoFit/>
          </a:bodyPr>
          <a:lstStyle/>
          <a:p>
            <a:pPr algn="r">
              <a:lnSpc>
                <a:spcPts val="3359"/>
              </a:lnSpc>
              <a:spcBef>
                <a:spcPct val="0"/>
              </a:spcBef>
            </a:pPr>
            <a:r>
              <a:rPr lang="en-US" sz="2400">
                <a:solidFill>
                  <a:srgbClr val="FFFFFF"/>
                </a:solidFill>
                <a:latin typeface="HK Grotesk Bold"/>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351" r="0" b="11648"/>
          <a:stretch>
            <a:fillRect/>
          </a:stretch>
        </p:blipFill>
        <p:spPr>
          <a:xfrm>
            <a:off x="0" y="0"/>
            <a:ext cx="18288000" cy="102870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027" r="0" b="2027"/>
          <a:stretch>
            <a:fillRect/>
          </a:stretch>
        </p:blipFill>
        <p:spPr>
          <a:xfrm flipH="false" flipV="false" rot="0">
            <a:off x="508596" y="279807"/>
            <a:ext cx="17270809" cy="9727386"/>
          </a:xfrm>
          <a:prstGeom prst="rect">
            <a:avLst/>
          </a:prstGeom>
        </p:spPr>
      </p:pic>
      <p:sp>
        <p:nvSpPr>
          <p:cNvPr name="TextBox 3" id="3"/>
          <p:cNvSpPr txBox="true"/>
          <p:nvPr/>
        </p:nvSpPr>
        <p:spPr>
          <a:xfrm rot="0">
            <a:off x="508596" y="814277"/>
            <a:ext cx="10194420" cy="1052196"/>
          </a:xfrm>
          <a:prstGeom prst="rect">
            <a:avLst/>
          </a:prstGeom>
        </p:spPr>
        <p:txBody>
          <a:bodyPr anchor="t" rtlCol="false" tIns="0" lIns="0" bIns="0" rIns="0">
            <a:spAutoFit/>
          </a:bodyPr>
          <a:lstStyle/>
          <a:p>
            <a:pPr algn="ctr">
              <a:lnSpc>
                <a:spcPts val="7840"/>
              </a:lnSpc>
            </a:pPr>
            <a:r>
              <a:rPr lang="en-US" u="sng" sz="8000">
                <a:solidFill>
                  <a:srgbClr val="000000"/>
                </a:solidFill>
                <a:latin typeface="HK Grotesk Bold"/>
              </a:rPr>
              <a:t>Anatomy of a Chatbot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28876" y="2360011"/>
            <a:ext cx="4139852" cy="173873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064790" y="2179849"/>
            <a:ext cx="4010946" cy="2099062"/>
          </a:xfrm>
          <a:prstGeom prst="rect">
            <a:avLst/>
          </a:prstGeom>
        </p:spPr>
      </p:pic>
      <p:pic>
        <p:nvPicPr>
          <p:cNvPr name="Picture 4" id="4"/>
          <p:cNvPicPr>
            <a:picLocks noChangeAspect="true"/>
          </p:cNvPicPr>
          <p:nvPr/>
        </p:nvPicPr>
        <p:blipFill>
          <a:blip r:embed="rId4"/>
          <a:srcRect l="0" t="13376" r="0" b="2383"/>
          <a:stretch>
            <a:fillRect/>
          </a:stretch>
        </p:blipFill>
        <p:spPr>
          <a:xfrm flipH="false" flipV="false" rot="0">
            <a:off x="12044157" y="2360011"/>
            <a:ext cx="5852869" cy="1654674"/>
          </a:xfrm>
          <a:prstGeom prst="rect">
            <a:avLst/>
          </a:prstGeom>
        </p:spPr>
      </p:pic>
      <p:sp>
        <p:nvSpPr>
          <p:cNvPr name="TextBox 5" id="5"/>
          <p:cNvSpPr txBox="true"/>
          <p:nvPr/>
        </p:nvSpPr>
        <p:spPr>
          <a:xfrm rot="0">
            <a:off x="854349" y="4089224"/>
            <a:ext cx="4745190" cy="628650"/>
          </a:xfrm>
          <a:prstGeom prst="rect">
            <a:avLst/>
          </a:prstGeom>
        </p:spPr>
        <p:txBody>
          <a:bodyPr anchor="t" rtlCol="false" tIns="0" lIns="0" bIns="0" rIns="0">
            <a:spAutoFit/>
          </a:bodyPr>
          <a:lstStyle/>
          <a:p>
            <a:pPr algn="ctr">
              <a:lnSpc>
                <a:spcPts val="4919"/>
              </a:lnSpc>
            </a:pPr>
            <a:r>
              <a:rPr lang="en-US" u="sng" sz="4099">
                <a:solidFill>
                  <a:srgbClr val="5B4F47"/>
                </a:solidFill>
                <a:latin typeface="HK Grotesk Bold"/>
              </a:rPr>
              <a:t>RegEx</a:t>
            </a:r>
          </a:p>
        </p:txBody>
      </p:sp>
      <p:sp>
        <p:nvSpPr>
          <p:cNvPr name="TextBox 6" id="6"/>
          <p:cNvSpPr txBox="true"/>
          <p:nvPr/>
        </p:nvSpPr>
        <p:spPr>
          <a:xfrm rot="0">
            <a:off x="3038436" y="161925"/>
            <a:ext cx="12211128" cy="1052196"/>
          </a:xfrm>
          <a:prstGeom prst="rect">
            <a:avLst/>
          </a:prstGeom>
        </p:spPr>
        <p:txBody>
          <a:bodyPr anchor="t" rtlCol="false" tIns="0" lIns="0" bIns="0" rIns="0">
            <a:spAutoFit/>
          </a:bodyPr>
          <a:lstStyle/>
          <a:p>
            <a:pPr algn="ctr">
              <a:lnSpc>
                <a:spcPts val="7840"/>
              </a:lnSpc>
            </a:pPr>
            <a:r>
              <a:rPr lang="en-US" u="sng" sz="8000">
                <a:solidFill>
                  <a:srgbClr val="5B4F47"/>
                </a:solidFill>
                <a:latin typeface="HK Grotesk Bold"/>
              </a:rPr>
              <a:t>Libraries used</a:t>
            </a:r>
          </a:p>
        </p:txBody>
      </p:sp>
      <p:sp>
        <p:nvSpPr>
          <p:cNvPr name="TextBox 7" id="7"/>
          <p:cNvSpPr txBox="true"/>
          <p:nvPr/>
        </p:nvSpPr>
        <p:spPr>
          <a:xfrm rot="0">
            <a:off x="6948027" y="4462360"/>
            <a:ext cx="4244472" cy="5520055"/>
          </a:xfrm>
          <a:prstGeom prst="rect">
            <a:avLst/>
          </a:prstGeom>
        </p:spPr>
        <p:txBody>
          <a:bodyPr anchor="t" rtlCol="false" tIns="0" lIns="0" bIns="0" rIns="0">
            <a:spAutoFit/>
          </a:bodyPr>
          <a:lstStyle/>
          <a:p>
            <a:pPr algn="ctr">
              <a:lnSpc>
                <a:spcPts val="5739"/>
              </a:lnSpc>
            </a:pPr>
            <a:r>
              <a:rPr lang="en-US" u="sng" sz="4099">
                <a:solidFill>
                  <a:srgbClr val="5B4F47"/>
                </a:solidFill>
                <a:latin typeface="HK Grotesk Medium Bold"/>
              </a:rPr>
              <a:t>Time</a:t>
            </a:r>
          </a:p>
          <a:p>
            <a:pPr algn="ctr">
              <a:lnSpc>
                <a:spcPts val="4200"/>
              </a:lnSpc>
            </a:pPr>
          </a:p>
          <a:p>
            <a:pPr algn="ctr">
              <a:lnSpc>
                <a:spcPts val="4200"/>
              </a:lnSpc>
              <a:spcBef>
                <a:spcPct val="0"/>
              </a:spcBef>
            </a:pPr>
            <a:r>
              <a:rPr lang="en-US" sz="3000">
                <a:solidFill>
                  <a:srgbClr val="5B4F47"/>
                </a:solidFill>
                <a:latin typeface="HK Grotesk Medium"/>
              </a:rPr>
              <a:t>T</a:t>
            </a:r>
            <a:r>
              <a:rPr lang="en-US" sz="3000">
                <a:solidFill>
                  <a:srgbClr val="5B4F47"/>
                </a:solidFill>
                <a:latin typeface="HK Grotesk Medium"/>
              </a:rPr>
              <a:t>ime module provides a function for getting local time from the number of seconds elapsed since the epoch called localtime() . It allows functionality like getting the current time</a:t>
            </a:r>
          </a:p>
        </p:txBody>
      </p:sp>
      <p:sp>
        <p:nvSpPr>
          <p:cNvPr name="TextBox 8" id="8"/>
          <p:cNvSpPr txBox="true"/>
          <p:nvPr/>
        </p:nvSpPr>
        <p:spPr>
          <a:xfrm rot="0">
            <a:off x="679997" y="4962525"/>
            <a:ext cx="5093893" cy="5324475"/>
          </a:xfrm>
          <a:prstGeom prst="rect">
            <a:avLst/>
          </a:prstGeom>
        </p:spPr>
        <p:txBody>
          <a:bodyPr anchor="t" rtlCol="false" tIns="0" lIns="0" bIns="0" rIns="0">
            <a:spAutoFit/>
          </a:bodyPr>
          <a:lstStyle/>
          <a:p>
            <a:pPr algn="ctr">
              <a:lnSpc>
                <a:spcPts val="4200"/>
              </a:lnSpc>
            </a:pPr>
            <a:r>
              <a:rPr lang="en-US" sz="3000">
                <a:solidFill>
                  <a:srgbClr val="5B4F47"/>
                </a:solidFill>
                <a:latin typeface="HK Grotesk Medium"/>
              </a:rPr>
              <a:t>Regular Expressions, also known as “regex” or “regexp”, are used to match strings of text such as particular characters, words, or patterns of characters. It means that we can match and extract any string pattern from the text with the help of regular expressions.</a:t>
            </a:r>
          </a:p>
        </p:txBody>
      </p:sp>
      <p:sp>
        <p:nvSpPr>
          <p:cNvPr name="TextBox 9" id="9"/>
          <p:cNvSpPr txBox="true"/>
          <p:nvPr/>
        </p:nvSpPr>
        <p:spPr>
          <a:xfrm rot="0">
            <a:off x="13395828" y="4022549"/>
            <a:ext cx="3809050" cy="5959867"/>
          </a:xfrm>
          <a:prstGeom prst="rect">
            <a:avLst/>
          </a:prstGeom>
        </p:spPr>
        <p:txBody>
          <a:bodyPr anchor="t" rtlCol="false" tIns="0" lIns="0" bIns="0" rIns="0">
            <a:spAutoFit/>
          </a:bodyPr>
          <a:lstStyle/>
          <a:p>
            <a:pPr algn="ctr">
              <a:lnSpc>
                <a:spcPts val="5659"/>
              </a:lnSpc>
            </a:pPr>
            <a:r>
              <a:rPr lang="en-US" u="sng" sz="4042">
                <a:solidFill>
                  <a:srgbClr val="5B4F47"/>
                </a:solidFill>
                <a:latin typeface="HK Grotesk Medium Bold"/>
              </a:rPr>
              <a:t>TensorFlow</a:t>
            </a:r>
          </a:p>
          <a:p>
            <a:pPr algn="ctr">
              <a:lnSpc>
                <a:spcPts val="4140"/>
              </a:lnSpc>
            </a:pPr>
          </a:p>
          <a:p>
            <a:pPr algn="ctr">
              <a:lnSpc>
                <a:spcPts val="4140"/>
              </a:lnSpc>
              <a:spcBef>
                <a:spcPct val="0"/>
              </a:spcBef>
            </a:pPr>
            <a:r>
              <a:rPr lang="en-US" sz="2957">
                <a:solidFill>
                  <a:srgbClr val="5B4F47"/>
                </a:solidFill>
                <a:latin typeface="HK Grotesk Medium"/>
              </a:rPr>
              <a:t>TensorFlow is a free and open-source software library for ML &amp; AI. It can be used across a range of tasks but has a particular focus on training and inference of deep neural networks.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162063" y="2387693"/>
            <a:ext cx="13125937" cy="687060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487860" y="5790658"/>
            <a:ext cx="3187646" cy="3467642"/>
          </a:xfrm>
          <a:prstGeom prst="rect">
            <a:avLst/>
          </a:prstGeom>
        </p:spPr>
      </p:pic>
      <p:sp>
        <p:nvSpPr>
          <p:cNvPr name="TextBox 4" id="4"/>
          <p:cNvSpPr txBox="true"/>
          <p:nvPr/>
        </p:nvSpPr>
        <p:spPr>
          <a:xfrm rot="0">
            <a:off x="405701" y="2321018"/>
            <a:ext cx="4756363" cy="7458075"/>
          </a:xfrm>
          <a:prstGeom prst="rect">
            <a:avLst/>
          </a:prstGeom>
        </p:spPr>
        <p:txBody>
          <a:bodyPr anchor="t" rtlCol="false" tIns="0" lIns="0" bIns="0" rIns="0">
            <a:spAutoFit/>
          </a:bodyPr>
          <a:lstStyle/>
          <a:p>
            <a:pPr algn="ctr">
              <a:lnSpc>
                <a:spcPts val="4200"/>
              </a:lnSpc>
            </a:pPr>
            <a:r>
              <a:rPr lang="en-US" sz="3000">
                <a:solidFill>
                  <a:srgbClr val="FFFFFF"/>
                </a:solidFill>
                <a:latin typeface="HK Grotesk Medium Bold"/>
              </a:rPr>
              <a:t> Suite of libraries and programs for symbolic and statistical natural language processing for English written in the Python programming language.</a:t>
            </a:r>
          </a:p>
          <a:p>
            <a:pPr algn="ctr">
              <a:lnSpc>
                <a:spcPts val="4200"/>
              </a:lnSpc>
            </a:pPr>
          </a:p>
          <a:p>
            <a:pPr algn="ctr">
              <a:lnSpc>
                <a:spcPts val="4200"/>
              </a:lnSpc>
              <a:spcBef>
                <a:spcPct val="0"/>
              </a:spcBef>
            </a:pPr>
            <a:r>
              <a:rPr lang="en-US" sz="3000">
                <a:solidFill>
                  <a:srgbClr val="FFFFFF"/>
                </a:solidFill>
                <a:latin typeface="HK Grotesk Medium Bold"/>
              </a:rPr>
              <a:t>It can be pre-processed using sentence segmentation, removing stopwords, removing punctuation and special symbols, and word tokenization.</a:t>
            </a:r>
          </a:p>
        </p:txBody>
      </p:sp>
      <p:sp>
        <p:nvSpPr>
          <p:cNvPr name="TextBox 5" id="5"/>
          <p:cNvSpPr txBox="true"/>
          <p:nvPr/>
        </p:nvSpPr>
        <p:spPr>
          <a:xfrm rot="0">
            <a:off x="0" y="671193"/>
            <a:ext cx="11604120" cy="848365"/>
          </a:xfrm>
          <a:prstGeom prst="rect">
            <a:avLst/>
          </a:prstGeom>
        </p:spPr>
        <p:txBody>
          <a:bodyPr anchor="t" rtlCol="false" tIns="0" lIns="0" bIns="0" rIns="0">
            <a:spAutoFit/>
          </a:bodyPr>
          <a:lstStyle/>
          <a:p>
            <a:pPr algn="ctr">
              <a:lnSpc>
                <a:spcPts val="6370"/>
              </a:lnSpc>
            </a:pPr>
            <a:r>
              <a:rPr lang="en-US" u="sng" sz="6500">
                <a:solidFill>
                  <a:srgbClr val="FFFFFF"/>
                </a:solidFill>
                <a:latin typeface="HK Grotesk Bold"/>
              </a:rPr>
              <a:t>Natural Language Toolkit (nltk)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DAE7n_DlKp0</dc:identifier>
  <dcterms:modified xsi:type="dcterms:W3CDTF">2011-08-01T06:04:30Z</dcterms:modified>
  <cp:revision>1</cp:revision>
  <dc:title>Black and White Corporate Business Proposal Presentation</dc:title>
</cp:coreProperties>
</file>